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0" r:id="rId6"/>
    <p:sldId id="261" r:id="rId7"/>
    <p:sldId id="262" r:id="rId8"/>
    <p:sldId id="263" r:id="rId9"/>
    <p:sldId id="264" r:id="rId10"/>
    <p:sldId id="265" r:id="rId11"/>
    <p:sldId id="281" r:id="rId12"/>
    <p:sldId id="284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73" r:id="rId24"/>
  </p:sldIdLst>
  <p:sldSz cx="18288000" cy="10287000"/>
  <p:notesSz cx="6858000" cy="9144000"/>
  <p:embeddedFontLst>
    <p:embeddedFont>
      <p:font typeface="League Spartan" panose="020B0604020202020204" charset="0"/>
      <p:regular r:id="rId26"/>
      <p:bold r:id="rId27"/>
    </p:embeddedFont>
    <p:embeddedFont>
      <p:font typeface="Open Sans" panose="020F0502020204030204" pitchFamily="34" charset="0"/>
      <p:regular r:id="rId28"/>
      <p:bold r:id="rId29"/>
    </p:embeddedFont>
    <p:embeddedFont>
      <p:font typeface="Open Sans Bold" panose="020B060402020202020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3F538-C1EC-4CBF-BFE9-AF6AF02E55EB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2E49-12F0-4BA6-818C-1989A0B79B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8438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ac7efc6a1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aac7efc6a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42" name="Google Shape;3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a92171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3" name="Google Shape;353;g3aa92171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ac7efc6a1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3aac7efc6a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98" name="Google Shape;2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0" name="Google Shape;3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1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05" t="-18397" b="-6195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409908" y="1256948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7532957" y="2641057"/>
            <a:ext cx="3222086" cy="1180089"/>
          </a:xfrm>
          <a:custGeom>
            <a:avLst/>
            <a:gdLst/>
            <a:ahLst/>
            <a:cxnLst/>
            <a:rect l="l" t="t" r="r" b="b"/>
            <a:pathLst>
              <a:path w="3222086" h="1180089">
                <a:moveTo>
                  <a:pt x="0" y="0"/>
                </a:moveTo>
                <a:lnTo>
                  <a:pt x="3222086" y="0"/>
                </a:lnTo>
                <a:lnTo>
                  <a:pt x="3222086" y="1180089"/>
                </a:lnTo>
                <a:lnTo>
                  <a:pt x="0" y="1180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5173521" y="4283644"/>
            <a:ext cx="7329276" cy="7329276"/>
          </a:xfrm>
          <a:custGeom>
            <a:avLst/>
            <a:gdLst/>
            <a:ahLst/>
            <a:cxnLst/>
            <a:rect l="l" t="t" r="r" b="b"/>
            <a:pathLst>
              <a:path w="7329276" h="7329276">
                <a:moveTo>
                  <a:pt x="0" y="0"/>
                </a:moveTo>
                <a:lnTo>
                  <a:pt x="7329276" y="0"/>
                </a:lnTo>
                <a:lnTo>
                  <a:pt x="7329276" y="7329276"/>
                </a:lnTo>
                <a:lnTo>
                  <a:pt x="0" y="7329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2555677" y="4283644"/>
            <a:ext cx="13176647" cy="158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2"/>
              </a:lnSpc>
            </a:pPr>
            <a:r>
              <a:rPr lang="es-CL" sz="10438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DOCU FLOW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24078" y="3811621"/>
            <a:ext cx="9954751" cy="47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</a:pPr>
            <a:r>
              <a:rPr lang="es-CL" sz="3072" i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CAPSTONE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66624" y="5695088"/>
            <a:ext cx="9954751" cy="188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</a:pPr>
            <a:r>
              <a:rPr lang="es-CL" sz="3072" i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Modelo de Gestión y Estandarización de Documentación Técnica para Proyectos de Software</a:t>
            </a:r>
          </a:p>
          <a:p>
            <a:pPr algn="ctr">
              <a:lnSpc>
                <a:spcPts val="3748"/>
              </a:lnSpc>
            </a:pPr>
            <a:endParaRPr lang="es-CL" sz="3072" i="1" noProof="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-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609600" y="1409612"/>
            <a:ext cx="11369149" cy="203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Arquitectura:</a:t>
            </a:r>
          </a:p>
          <a:p>
            <a:pPr marL="0" lvl="0" indent="0" algn="l">
              <a:lnSpc>
                <a:spcPts val="7992"/>
              </a:lnSpc>
              <a:spcBef>
                <a:spcPct val="0"/>
              </a:spcBef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3 Capas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89CA9139-1884-B564-2FEB-84075ED1D4DF}"/>
              </a:ext>
            </a:extLst>
          </p:cNvPr>
          <p:cNvSpPr/>
          <p:nvPr/>
        </p:nvSpPr>
        <p:spPr>
          <a:xfrm>
            <a:off x="7970983" y="956524"/>
            <a:ext cx="6816231" cy="3160477"/>
          </a:xfrm>
          <a:custGeom>
            <a:avLst/>
            <a:gdLst/>
            <a:ahLst/>
            <a:cxnLst/>
            <a:rect l="l" t="t" r="r" b="b"/>
            <a:pathLst>
              <a:path w="6816231" h="3160477">
                <a:moveTo>
                  <a:pt x="0" y="0"/>
                </a:moveTo>
                <a:lnTo>
                  <a:pt x="6816231" y="0"/>
                </a:lnTo>
                <a:lnTo>
                  <a:pt x="6816231" y="3160477"/>
                </a:lnTo>
                <a:lnTo>
                  <a:pt x="0" y="3160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66892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CDC9BEE7-6FDE-FC1D-7884-E6332FF3CD4D}"/>
              </a:ext>
            </a:extLst>
          </p:cNvPr>
          <p:cNvSpPr/>
          <p:nvPr/>
        </p:nvSpPr>
        <p:spPr>
          <a:xfrm>
            <a:off x="7970983" y="4117001"/>
            <a:ext cx="6816231" cy="2555773"/>
          </a:xfrm>
          <a:custGeom>
            <a:avLst/>
            <a:gdLst/>
            <a:ahLst/>
            <a:cxnLst/>
            <a:rect l="l" t="t" r="r" b="b"/>
            <a:pathLst>
              <a:path w="6816231" h="2555773">
                <a:moveTo>
                  <a:pt x="0" y="0"/>
                </a:moveTo>
                <a:lnTo>
                  <a:pt x="6816231" y="0"/>
                </a:lnTo>
                <a:lnTo>
                  <a:pt x="6816231" y="2555773"/>
                </a:lnTo>
                <a:lnTo>
                  <a:pt x="0" y="2555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2971" b="-10706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3731B1CF-AFE8-E9F7-71CD-35931505A2F8}"/>
              </a:ext>
            </a:extLst>
          </p:cNvPr>
          <p:cNvSpPr/>
          <p:nvPr/>
        </p:nvSpPr>
        <p:spPr>
          <a:xfrm>
            <a:off x="7981044" y="6672774"/>
            <a:ext cx="6806170" cy="2646364"/>
          </a:xfrm>
          <a:custGeom>
            <a:avLst/>
            <a:gdLst/>
            <a:ahLst/>
            <a:cxnLst/>
            <a:rect l="l" t="t" r="r" b="b"/>
            <a:pathLst>
              <a:path w="6806170" h="2646364">
                <a:moveTo>
                  <a:pt x="0" y="0"/>
                </a:moveTo>
                <a:lnTo>
                  <a:pt x="6806170" y="0"/>
                </a:lnTo>
                <a:lnTo>
                  <a:pt x="6806170" y="2646364"/>
                </a:lnTo>
                <a:lnTo>
                  <a:pt x="0" y="2646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8271"/>
            </a:stretch>
          </a:blipFill>
        </p:spPr>
        <p:txBody>
          <a:bodyPr/>
          <a:lstStyle/>
          <a:p>
            <a:endParaRPr lang="es-CL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ac7efc6a1_0_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9" b="-92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  <p:sp>
        <p:nvSpPr>
          <p:cNvPr id="241" name="Google Shape;241;g3aac7efc6a1_0_4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aac7efc6a1_0_4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aac7efc6a1_0_4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aac7efc6a1_0_4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aac7efc6a1_0_4"/>
          <p:cNvSpPr txBox="1"/>
          <p:nvPr/>
        </p:nvSpPr>
        <p:spPr>
          <a:xfrm>
            <a:off x="913375" y="634075"/>
            <a:ext cx="11369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 err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</a:t>
            </a: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Oracle</a:t>
            </a:r>
            <a:endParaRPr lang="es-CL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33FDC5-AAE4-14C5-018E-30772C1F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75" y="1692915"/>
            <a:ext cx="16870002" cy="94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 txBox="1"/>
          <p:nvPr/>
        </p:nvSpPr>
        <p:spPr>
          <a:xfrm>
            <a:off x="990600" y="654698"/>
            <a:ext cx="11369149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Creación de Proyecto</a:t>
            </a:r>
            <a:endParaRPr lang="es-CL" noProof="0" dirty="0"/>
          </a:p>
        </p:txBody>
      </p:sp>
      <p:pic>
        <p:nvPicPr>
          <p:cNvPr id="2" name="Crear Proyecto (Final)">
            <a:hlinkClick r:id="" action="ppaction://media"/>
            <a:extLst>
              <a:ext uri="{FF2B5EF4-FFF2-40B4-BE49-F238E27FC236}">
                <a16:creationId xmlns:a16="http://schemas.microsoft.com/office/drawing/2014/main" id="{38B1BEA7-D0F2-6A4A-0965-49E628C435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13297" r="770" b="4380"/>
          <a:stretch>
            <a:fillRect/>
          </a:stretch>
        </p:blipFill>
        <p:spPr>
          <a:xfrm>
            <a:off x="1676400" y="2110906"/>
            <a:ext cx="15316200" cy="7147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1142832" y="721068"/>
            <a:ext cx="11369149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Carga de Documento</a:t>
            </a:r>
          </a:p>
        </p:txBody>
      </p:sp>
      <p:pic>
        <p:nvPicPr>
          <p:cNvPr id="2" name="Cargar documentos (Final)">
            <a:hlinkClick r:id="" action="ppaction://media"/>
            <a:extLst>
              <a:ext uri="{FF2B5EF4-FFF2-40B4-BE49-F238E27FC236}">
                <a16:creationId xmlns:a16="http://schemas.microsoft.com/office/drawing/2014/main" id="{74290C39-B618-27BC-56EB-85AA20720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14587" r="1141" b="5785"/>
          <a:stretch>
            <a:fillRect/>
          </a:stretch>
        </p:blipFill>
        <p:spPr>
          <a:xfrm>
            <a:off x="1905000" y="2274884"/>
            <a:ext cx="14773096" cy="6693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461683" y="348928"/>
            <a:ext cx="11369149" cy="122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Revisión de Documento</a:t>
            </a:r>
            <a:endParaRPr lang="es-CL" noProof="0" dirty="0"/>
          </a:p>
        </p:txBody>
      </p:sp>
      <p:pic>
        <p:nvPicPr>
          <p:cNvPr id="2" name="Revision Documento (Final)">
            <a:hlinkClick r:id="" action="ppaction://media"/>
            <a:extLst>
              <a:ext uri="{FF2B5EF4-FFF2-40B4-BE49-F238E27FC236}">
                <a16:creationId xmlns:a16="http://schemas.microsoft.com/office/drawing/2014/main" id="{8B7E2FC0-5E0A-0FD0-A63F-5D3EFFB51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88" t="13137" r="853" b="5555"/>
          <a:stretch>
            <a:fillRect/>
          </a:stretch>
        </p:blipFill>
        <p:spPr>
          <a:xfrm>
            <a:off x="1828800" y="2566990"/>
            <a:ext cx="14478000" cy="669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ac7efc6a1_0_2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9" b="-92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aac7efc6a1_0_22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aac7efc6a1_0_22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 extrusionOk="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aac7efc6a1_0_22"/>
          <p:cNvSpPr/>
          <p:nvPr/>
        </p:nvSpPr>
        <p:spPr>
          <a:xfrm rot="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aac7efc6a1_0_22"/>
          <p:cNvSpPr/>
          <p:nvPr/>
        </p:nvSpPr>
        <p:spPr>
          <a:xfrm rot="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 extrusionOk="0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aac7efc6a1_0_22"/>
          <p:cNvSpPr txBox="1"/>
          <p:nvPr/>
        </p:nvSpPr>
        <p:spPr>
          <a:xfrm>
            <a:off x="566668" y="650657"/>
            <a:ext cx="15621168" cy="122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Seguridad básica relevante</a:t>
            </a:r>
          </a:p>
        </p:txBody>
      </p:sp>
      <p:pic>
        <p:nvPicPr>
          <p:cNvPr id="293" name="Google Shape;293;g3aac7efc6a1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50" y="2048688"/>
            <a:ext cx="778192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FBD629-D0EB-723C-8CFF-1E949680C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101" y="2079861"/>
            <a:ext cx="7768079" cy="7060676"/>
          </a:xfrm>
          <a:prstGeom prst="rect">
            <a:avLst/>
          </a:prstGeom>
        </p:spPr>
      </p:pic>
      <p:pic>
        <p:nvPicPr>
          <p:cNvPr id="295" name="Google Shape;295;g3aac7efc6a1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405" y="5849052"/>
            <a:ext cx="776807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6" b="-92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4"/>
          <p:cNvPicPr preferRelativeResize="0"/>
          <p:nvPr/>
        </p:nvPicPr>
        <p:blipFill rotWithShape="1">
          <a:blip r:embed="rId4">
            <a:alphaModFix amt="61000"/>
          </a:blip>
          <a:srcRect l="14945" t="6939" b="6109"/>
          <a:stretch/>
        </p:blipFill>
        <p:spPr>
          <a:xfrm>
            <a:off x="-161437" y="-132583"/>
            <a:ext cx="8016583" cy="54636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4"/>
          <p:cNvGrpSpPr/>
          <p:nvPr/>
        </p:nvGrpSpPr>
        <p:grpSpPr>
          <a:xfrm>
            <a:off x="0" y="5222542"/>
            <a:ext cx="7855147" cy="5389850"/>
            <a:chOff x="0" y="-28575"/>
            <a:chExt cx="2068845" cy="1419549"/>
          </a:xfrm>
        </p:grpSpPr>
        <p:sp>
          <p:nvSpPr>
            <p:cNvPr id="303" name="Google Shape;303;p14"/>
            <p:cNvSpPr/>
            <p:nvPr/>
          </p:nvSpPr>
          <p:spPr>
            <a:xfrm>
              <a:off x="0" y="0"/>
              <a:ext cx="2068845" cy="1390974"/>
            </a:xfrm>
            <a:custGeom>
              <a:avLst/>
              <a:gdLst/>
              <a:ahLst/>
              <a:cxnLst/>
              <a:rect l="l" t="t" r="r" b="b"/>
              <a:pathLst>
                <a:path w="2068845" h="1390974" extrusionOk="0">
                  <a:moveTo>
                    <a:pt x="0" y="0"/>
                  </a:moveTo>
                  <a:lnTo>
                    <a:pt x="2068845" y="0"/>
                  </a:lnTo>
                  <a:lnTo>
                    <a:pt x="2068845" y="1390974"/>
                  </a:lnTo>
                  <a:lnTo>
                    <a:pt x="0" y="1390974"/>
                  </a:lnTo>
                  <a:close/>
                </a:path>
              </a:pathLst>
            </a:custGeom>
            <a:gradFill>
              <a:gsLst>
                <a:gs pos="0">
                  <a:srgbClr val="013652">
                    <a:alpha val="78431"/>
                  </a:srgbClr>
                </a:gs>
                <a:gs pos="50000">
                  <a:srgbClr val="005B89">
                    <a:alpha val="78431"/>
                  </a:srgbClr>
                </a:gs>
                <a:gs pos="100000">
                  <a:srgbClr val="0295E2">
                    <a:alpha val="78431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4"/>
            <p:cNvSpPr txBox="1"/>
            <p:nvPr/>
          </p:nvSpPr>
          <p:spPr>
            <a:xfrm>
              <a:off x="0" y="-28575"/>
              <a:ext cx="2068845" cy="1419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lang="es-CL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14"/>
          <p:cNvSpPr/>
          <p:nvPr/>
        </p:nvSpPr>
        <p:spPr>
          <a:xfrm rot="10800000">
            <a:off x="13966403" y="6682627"/>
            <a:ext cx="4942703" cy="4114800"/>
          </a:xfrm>
          <a:custGeom>
            <a:avLst/>
            <a:gdLst/>
            <a:ahLst/>
            <a:cxnLst/>
            <a:rect l="l" t="t" r="r" b="b"/>
            <a:pathLst>
              <a:path w="4942703" h="4114800" extrusionOk="0">
                <a:moveTo>
                  <a:pt x="0" y="0"/>
                </a:moveTo>
                <a:lnTo>
                  <a:pt x="4942703" y="0"/>
                </a:lnTo>
                <a:lnTo>
                  <a:pt x="49427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1028700" y="6179761"/>
            <a:ext cx="5992503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League Spartan"/>
              <a:buNone/>
            </a:pPr>
            <a:r>
              <a:rPr lang="es-CL" sz="7200" b="1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</a:t>
            </a: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4225" y="1465500"/>
            <a:ext cx="9191649" cy="73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7" b="-924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 txBox="1"/>
          <p:nvPr/>
        </p:nvSpPr>
        <p:spPr>
          <a:xfrm>
            <a:off x="1497150" y="1131047"/>
            <a:ext cx="1602884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unitarias e integración</a:t>
            </a:r>
            <a:endParaRPr lang="es-CL" sz="1400" b="0" i="0" u="none" strike="noStrike" cap="none" noProof="0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14" name="Google Shape;31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3063" y="8307850"/>
            <a:ext cx="63531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23363" y="2752525"/>
            <a:ext cx="4838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3998" y="2501773"/>
            <a:ext cx="8647314" cy="73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de optimización</a:t>
            </a:r>
            <a:endParaRPr lang="es-CL" sz="1400" b="0" i="0" u="none" strike="noStrike" cap="none" noProof="0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23" name="Google Shape;32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588" y="2459800"/>
            <a:ext cx="17592675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de optimización</a:t>
            </a:r>
            <a:endParaRPr lang="es-CL" sz="1400" b="0" i="0" u="none" strike="noStrike" cap="none" noProof="0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30" name="Google Shape;33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863" y="2714625"/>
            <a:ext cx="1744027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-149222" y="0"/>
            <a:ext cx="4626216" cy="5905808"/>
          </a:xfrm>
          <a:custGeom>
            <a:avLst/>
            <a:gdLst/>
            <a:ahLst/>
            <a:cxnLst/>
            <a:rect l="l" t="t" r="r" b="b"/>
            <a:pathLst>
              <a:path w="4626216" h="5905808">
                <a:moveTo>
                  <a:pt x="0" y="0"/>
                </a:moveTo>
                <a:lnTo>
                  <a:pt x="4626216" y="0"/>
                </a:lnTo>
                <a:lnTo>
                  <a:pt x="4626216" y="5905808"/>
                </a:lnTo>
                <a:lnTo>
                  <a:pt x="0" y="5905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2479967" y="4684566"/>
            <a:ext cx="1997027" cy="2501771"/>
          </a:xfrm>
          <a:custGeom>
            <a:avLst/>
            <a:gdLst/>
            <a:ahLst/>
            <a:cxnLst/>
            <a:rect l="l" t="t" r="r" b="b"/>
            <a:pathLst>
              <a:path w="1997027" h="2501771">
                <a:moveTo>
                  <a:pt x="0" y="0"/>
                </a:moveTo>
                <a:lnTo>
                  <a:pt x="1997027" y="0"/>
                </a:lnTo>
                <a:lnTo>
                  <a:pt x="1997027" y="2501771"/>
                </a:lnTo>
                <a:lnTo>
                  <a:pt x="0" y="2501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2558064" y="2082101"/>
            <a:ext cx="2111570" cy="2602465"/>
          </a:xfrm>
          <a:custGeom>
            <a:avLst/>
            <a:gdLst/>
            <a:ahLst/>
            <a:cxnLst/>
            <a:rect l="l" t="t" r="r" b="b"/>
            <a:pathLst>
              <a:path w="2111570" h="2602465">
                <a:moveTo>
                  <a:pt x="0" y="0"/>
                </a:moveTo>
                <a:lnTo>
                  <a:pt x="2111570" y="0"/>
                </a:lnTo>
                <a:lnTo>
                  <a:pt x="2111570" y="2602465"/>
                </a:lnTo>
                <a:lnTo>
                  <a:pt x="0" y="2602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2283193" y="7123040"/>
            <a:ext cx="2661313" cy="2868304"/>
          </a:xfrm>
          <a:custGeom>
            <a:avLst/>
            <a:gdLst/>
            <a:ahLst/>
            <a:cxnLst/>
            <a:rect l="l" t="t" r="r" b="b"/>
            <a:pathLst>
              <a:path w="2661313" h="2868304">
                <a:moveTo>
                  <a:pt x="0" y="0"/>
                </a:moveTo>
                <a:lnTo>
                  <a:pt x="2661313" y="0"/>
                </a:lnTo>
                <a:lnTo>
                  <a:pt x="2661313" y="2868304"/>
                </a:lnTo>
                <a:lnTo>
                  <a:pt x="0" y="286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 rot="-5460181">
            <a:off x="5810004" y="5202407"/>
            <a:ext cx="7315200" cy="1466088"/>
          </a:xfrm>
          <a:custGeom>
            <a:avLst/>
            <a:gdLst/>
            <a:ahLst/>
            <a:cxnLst/>
            <a:rect l="l" t="t" r="r" b="b"/>
            <a:pathLst>
              <a:path w="7315200" h="1466088">
                <a:moveTo>
                  <a:pt x="0" y="0"/>
                </a:moveTo>
                <a:lnTo>
                  <a:pt x="7315200" y="0"/>
                </a:lnTo>
                <a:lnTo>
                  <a:pt x="7315200" y="1466088"/>
                </a:lnTo>
                <a:lnTo>
                  <a:pt x="0" y="1466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0027535" y="6162147"/>
            <a:ext cx="6581752" cy="4387835"/>
          </a:xfrm>
          <a:custGeom>
            <a:avLst/>
            <a:gdLst/>
            <a:ahLst/>
            <a:cxnLst/>
            <a:rect l="l" t="t" r="r" b="b"/>
            <a:pathLst>
              <a:path w="6581752" h="4387835">
                <a:moveTo>
                  <a:pt x="0" y="0"/>
                </a:moveTo>
                <a:lnTo>
                  <a:pt x="6581752" y="0"/>
                </a:lnTo>
                <a:lnTo>
                  <a:pt x="6581752" y="4387835"/>
                </a:lnTo>
                <a:lnTo>
                  <a:pt x="0" y="4387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678713" y="1076325"/>
            <a:ext cx="1493057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s-CL" sz="65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¿Quiénes Somos y Qué Hacemos?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45373" y="5840201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9"/>
              </a:lnSpc>
            </a:pPr>
            <a:r>
              <a:rPr lang="es-CL" sz="2999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Gary Hernandez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69634" y="8235247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9"/>
              </a:lnSpc>
            </a:pPr>
            <a:r>
              <a:rPr lang="es-CL" sz="2999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Dario </a:t>
            </a:r>
            <a:r>
              <a:rPr lang="es-CL" sz="2999" b="1" noProof="0" dirty="0" err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Coñuenao</a:t>
            </a:r>
            <a:endParaRPr lang="es-CL" sz="2999" b="1" noProof="0" dirty="0">
              <a:solidFill>
                <a:srgbClr val="F4F8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76994" y="3061388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9"/>
              </a:lnSpc>
            </a:pPr>
            <a:r>
              <a:rPr lang="es-CL" sz="2999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Camila Orozco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02950" y="2857654"/>
            <a:ext cx="6556350" cy="112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9"/>
              </a:lnSpc>
            </a:pP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Desafío Persistente : Gestión de conocimiento Técnico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2950" y="4589316"/>
            <a:ext cx="6556350" cy="22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9"/>
              </a:lnSpc>
            </a:pPr>
            <a:r>
              <a:rPr lang="es-CL" sz="2999" noProof="0" dirty="0" err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Prefesionalizar</a:t>
            </a: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 </a:t>
            </a:r>
          </a:p>
          <a:p>
            <a:pPr marL="647695" lvl="1" indent="-323848" algn="l">
              <a:lnSpc>
                <a:spcPts val="4529"/>
              </a:lnSpc>
              <a:buFont typeface="Arial"/>
              <a:buChar char="•"/>
            </a:pP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Crean </a:t>
            </a:r>
          </a:p>
          <a:p>
            <a:pPr marL="647695" lvl="1" indent="-323848" algn="l">
              <a:lnSpc>
                <a:spcPts val="4529"/>
              </a:lnSpc>
              <a:buFont typeface="Arial"/>
              <a:buChar char="•"/>
            </a:pP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Validan </a:t>
            </a:r>
          </a:p>
          <a:p>
            <a:pPr marL="647695" lvl="1" indent="-323848" algn="l">
              <a:lnSpc>
                <a:spcPts val="4529"/>
              </a:lnSpc>
              <a:buFont typeface="Arial"/>
              <a:buChar char="•"/>
            </a:pPr>
            <a:r>
              <a:rPr lang="es-CL" sz="2999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Mantienen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Pruebas e2e (</a:t>
            </a:r>
            <a:r>
              <a:rPr lang="es-CL" sz="7200" b="0" i="0" u="none" strike="noStrike" cap="none" noProof="0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end</a:t>
            </a: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s-CL" sz="7200" b="0" i="0" u="none" strike="noStrike" cap="none" noProof="0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</a:t>
            </a: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s-CL" sz="7200" b="0" i="0" u="none" strike="noStrike" cap="none" noProof="0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end</a:t>
            </a:r>
            <a:r>
              <a:rPr lang="es-CL" sz="7200" b="0" i="0" u="none" strike="noStrike" cap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)</a:t>
            </a:r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9200" y="8056875"/>
            <a:ext cx="11530949" cy="14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7150" y="2524125"/>
            <a:ext cx="10344150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46225" y="2524125"/>
            <a:ext cx="6543675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Obstáculos del proyecto</a:t>
            </a:r>
          </a:p>
        </p:txBody>
      </p:sp>
      <p:sp>
        <p:nvSpPr>
          <p:cNvPr id="346" name="Google Shape;346;p19"/>
          <p:cNvSpPr/>
          <p:nvPr/>
        </p:nvSpPr>
        <p:spPr>
          <a:xfrm>
            <a:off x="4870481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9"/>
          <p:cNvSpPr/>
          <p:nvPr/>
        </p:nvSpPr>
        <p:spPr>
          <a:xfrm>
            <a:off x="10972800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-1015513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1501350" y="3409050"/>
            <a:ext cx="9107400" cy="53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Dentro de los principales obstáculos del proyecto, fue el manejo del entorno AWS ya que era un obstáculo de carácter arquitectónico 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Problema: Fallo crítico en la configuración de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Elastic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Beanstalk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WAF.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impacto: errores "502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gateway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persistentes que bloquearon el inicio programado.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endParaRPr lang="es-CL" sz="2750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Manejo de tiempos Acotados: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Tambien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cabe destacar que otro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obstaculo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grande que se vio reflejado en el proyecto fue el acotado tiempo para poder barajar y manejar distintas opciones.</a:t>
            </a:r>
          </a:p>
        </p:txBody>
      </p:sp>
      <p:pic>
        <p:nvPicPr>
          <p:cNvPr id="350" name="Google Shape;3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9350" y="2092350"/>
            <a:ext cx="6262098" cy="626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a92171012_0_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9" b="-92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aa92171012_0_0"/>
          <p:cNvSpPr txBox="1"/>
          <p:nvPr/>
        </p:nvSpPr>
        <p:spPr>
          <a:xfrm>
            <a:off x="1497151" y="1131047"/>
            <a:ext cx="1371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</a:t>
            </a:r>
            <a:endParaRPr lang="es-CL" sz="7200" b="0" i="0" u="none" strike="noStrike" cap="none" noProof="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7" name="Google Shape;357;g3aa92171012_0_0"/>
          <p:cNvSpPr txBox="1"/>
          <p:nvPr/>
        </p:nvSpPr>
        <p:spPr>
          <a:xfrm>
            <a:off x="1497150" y="2297550"/>
            <a:ext cx="8426400" cy="61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"En conclusión, el desarrollo de </a:t>
            </a:r>
            <a:r>
              <a:rPr lang="es-CL" sz="2750" b="1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DocuFlow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 cumplido satisfactoriamente con los objetivos planteados al inicio de este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Capstone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Hemos logrado transitar desde una problemática común, como lo es la pérdida de información y la falta de estándares, hacia una solución tecnológica robusta y funcional.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endParaRPr lang="es-CL" sz="2750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Considerando nuestro principal factor </a:t>
            </a:r>
            <a:r>
              <a:rPr lang="es-CL" sz="2750" noProof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diferenciador:"El</a:t>
            </a: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principal factor diferenciador de DocuFlow es que no somos un simple repositorio de almacenamiento, sino un Modelo de Gestión Activa.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Calibri"/>
              <a:buNone/>
            </a:pPr>
            <a:endParaRPr lang="es-CL" sz="2750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alibri"/>
              <a:buNone/>
            </a:pPr>
            <a:r>
              <a:rPr lang="es-CL" sz="275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una solución sólida hoy, preparada para crecer mañana.</a:t>
            </a:r>
          </a:p>
        </p:txBody>
      </p:sp>
      <p:sp>
        <p:nvSpPr>
          <p:cNvPr id="358" name="Google Shape;358;g3aa92171012_0_0"/>
          <p:cNvSpPr/>
          <p:nvPr/>
        </p:nvSpPr>
        <p:spPr>
          <a:xfrm>
            <a:off x="4870481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3aa92171012_0_0"/>
          <p:cNvSpPr/>
          <p:nvPr/>
        </p:nvSpPr>
        <p:spPr>
          <a:xfrm>
            <a:off x="10972800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aa92171012_0_0"/>
          <p:cNvSpPr/>
          <p:nvPr/>
        </p:nvSpPr>
        <p:spPr>
          <a:xfrm>
            <a:off x="-1015513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 extrusionOk="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3aa92171012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69094" y="2910892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8595" y="-215637"/>
            <a:ext cx="6740969" cy="4114800"/>
          </a:xfrm>
          <a:custGeom>
            <a:avLst/>
            <a:gdLst/>
            <a:ahLst/>
            <a:cxnLst/>
            <a:rect l="l" t="t" r="r" b="b"/>
            <a:pathLst>
              <a:path w="6740969" h="4114800">
                <a:moveTo>
                  <a:pt x="0" y="0"/>
                </a:moveTo>
                <a:lnTo>
                  <a:pt x="6740969" y="0"/>
                </a:lnTo>
                <a:lnTo>
                  <a:pt x="6740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 rot="10718879">
            <a:off x="12332067" y="7039200"/>
            <a:ext cx="6740969" cy="4114800"/>
          </a:xfrm>
          <a:custGeom>
            <a:avLst/>
            <a:gdLst/>
            <a:ahLst/>
            <a:cxnLst/>
            <a:rect l="l" t="t" r="r" b="b"/>
            <a:pathLst>
              <a:path w="6740969" h="4114800">
                <a:moveTo>
                  <a:pt x="0" y="0"/>
                </a:moveTo>
                <a:lnTo>
                  <a:pt x="6740970" y="0"/>
                </a:lnTo>
                <a:lnTo>
                  <a:pt x="6740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4955186" y="2690502"/>
            <a:ext cx="7329276" cy="7329276"/>
          </a:xfrm>
          <a:custGeom>
            <a:avLst/>
            <a:gdLst/>
            <a:ahLst/>
            <a:cxnLst/>
            <a:rect l="l" t="t" r="r" b="b"/>
            <a:pathLst>
              <a:path w="7329276" h="7329276">
                <a:moveTo>
                  <a:pt x="0" y="0"/>
                </a:moveTo>
                <a:lnTo>
                  <a:pt x="7329276" y="0"/>
                </a:lnTo>
                <a:lnTo>
                  <a:pt x="7329276" y="7329276"/>
                </a:lnTo>
                <a:lnTo>
                  <a:pt x="0" y="732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3191889" y="4045523"/>
            <a:ext cx="1166472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 por su atención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5424785" y="6247734"/>
            <a:ext cx="2863215" cy="4114800"/>
          </a:xfrm>
          <a:custGeom>
            <a:avLst/>
            <a:gdLst/>
            <a:ahLst/>
            <a:cxnLst/>
            <a:rect l="l" t="t" r="r" b="b"/>
            <a:pathLst>
              <a:path w="2863215" h="4114800">
                <a:moveTo>
                  <a:pt x="0" y="0"/>
                </a:moveTo>
                <a:lnTo>
                  <a:pt x="2863215" y="0"/>
                </a:lnTo>
                <a:lnTo>
                  <a:pt x="28632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543798" y="3531819"/>
            <a:ext cx="1802879" cy="3062214"/>
          </a:xfrm>
          <a:custGeom>
            <a:avLst/>
            <a:gdLst/>
            <a:ahLst/>
            <a:cxnLst/>
            <a:rect l="l" t="t" r="r" b="b"/>
            <a:pathLst>
              <a:path w="1802879" h="3062214">
                <a:moveTo>
                  <a:pt x="0" y="0"/>
                </a:moveTo>
                <a:lnTo>
                  <a:pt x="1802879" y="0"/>
                </a:lnTo>
                <a:lnTo>
                  <a:pt x="1802879" y="3062214"/>
                </a:lnTo>
                <a:lnTo>
                  <a:pt x="0" y="306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1095636" y="6955532"/>
            <a:ext cx="2699203" cy="2699203"/>
          </a:xfrm>
          <a:custGeom>
            <a:avLst/>
            <a:gdLst/>
            <a:ahLst/>
            <a:cxnLst/>
            <a:rect l="l" t="t" r="r" b="b"/>
            <a:pathLst>
              <a:path w="2699203" h="2699203">
                <a:moveTo>
                  <a:pt x="0" y="0"/>
                </a:moveTo>
                <a:lnTo>
                  <a:pt x="2699203" y="0"/>
                </a:lnTo>
                <a:lnTo>
                  <a:pt x="2699203" y="2699203"/>
                </a:lnTo>
                <a:lnTo>
                  <a:pt x="0" y="2699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9667982" y="3604503"/>
            <a:ext cx="2836218" cy="2791312"/>
          </a:xfrm>
          <a:custGeom>
            <a:avLst/>
            <a:gdLst/>
            <a:ahLst/>
            <a:cxnLst/>
            <a:rect l="l" t="t" r="r" b="b"/>
            <a:pathLst>
              <a:path w="2836218" h="2791312">
                <a:moveTo>
                  <a:pt x="0" y="0"/>
                </a:moveTo>
                <a:lnTo>
                  <a:pt x="2836218" y="0"/>
                </a:lnTo>
                <a:lnTo>
                  <a:pt x="2836218" y="2791312"/>
                </a:lnTo>
                <a:lnTo>
                  <a:pt x="0" y="27913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10484873" y="6972245"/>
            <a:ext cx="2019327" cy="2665779"/>
          </a:xfrm>
          <a:custGeom>
            <a:avLst/>
            <a:gdLst/>
            <a:ahLst/>
            <a:cxnLst/>
            <a:rect l="l" t="t" r="r" b="b"/>
            <a:pathLst>
              <a:path w="2019327" h="2665779">
                <a:moveTo>
                  <a:pt x="0" y="0"/>
                </a:moveTo>
                <a:lnTo>
                  <a:pt x="2019327" y="0"/>
                </a:lnTo>
                <a:lnTo>
                  <a:pt x="2019327" y="2665778"/>
                </a:lnTo>
                <a:lnTo>
                  <a:pt x="0" y="2665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325254" y="1451939"/>
            <a:ext cx="5004432" cy="149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3"/>
              </a:lnSpc>
            </a:pPr>
            <a:r>
              <a:rPr lang="es-CL" sz="53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Problema : </a:t>
            </a:r>
          </a:p>
          <a:p>
            <a:pPr algn="l">
              <a:lnSpc>
                <a:spcPts val="5883"/>
              </a:lnSpc>
            </a:pPr>
            <a:endParaRPr lang="es-CL" sz="5300" noProof="0" dirty="0">
              <a:solidFill>
                <a:srgbClr val="F4F8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94839" y="4929186"/>
            <a:ext cx="5069694" cy="43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Pérdida de Conocimiento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89938" y="7870793"/>
            <a:ext cx="5069694" cy="85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s-CL" sz="30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Incons</a:t>
            </a: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istencia y Baja Calidad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89938" y="4935855"/>
            <a:ext cx="5069694" cy="85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s-CL" sz="30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antenimiento Lento y Costoso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99639" y="8097488"/>
            <a:ext cx="5069694" cy="43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s-CL" sz="30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razabilidad Rota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254" y="2319476"/>
            <a:ext cx="13665696" cy="63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s-CL" sz="44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Costo Oculto de la Documentación Deficiente.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2988816" y="455188"/>
            <a:ext cx="4312454" cy="4114800"/>
          </a:xfrm>
          <a:custGeom>
            <a:avLst/>
            <a:gdLst/>
            <a:ahLst/>
            <a:cxnLst/>
            <a:rect l="l" t="t" r="r" b="b"/>
            <a:pathLst>
              <a:path w="4312454" h="4114800">
                <a:moveTo>
                  <a:pt x="0" y="0"/>
                </a:moveTo>
                <a:lnTo>
                  <a:pt x="4312454" y="0"/>
                </a:lnTo>
                <a:lnTo>
                  <a:pt x="43124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221387" y="6615613"/>
            <a:ext cx="3291053" cy="3227974"/>
          </a:xfrm>
          <a:custGeom>
            <a:avLst/>
            <a:gdLst/>
            <a:ahLst/>
            <a:cxnLst/>
            <a:rect l="l" t="t" r="r" b="b"/>
            <a:pathLst>
              <a:path w="3291053" h="3227974">
                <a:moveTo>
                  <a:pt x="0" y="0"/>
                </a:moveTo>
                <a:lnTo>
                  <a:pt x="3291053" y="0"/>
                </a:lnTo>
                <a:lnTo>
                  <a:pt x="3291053" y="3227974"/>
                </a:lnTo>
                <a:lnTo>
                  <a:pt x="0" y="3227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-239976" y="0"/>
            <a:ext cx="4752416" cy="4114800"/>
          </a:xfrm>
          <a:custGeom>
            <a:avLst/>
            <a:gdLst/>
            <a:ahLst/>
            <a:cxnLst/>
            <a:rect l="l" t="t" r="r" b="b"/>
            <a:pathLst>
              <a:path w="4752416" h="4114800">
                <a:moveTo>
                  <a:pt x="0" y="0"/>
                </a:moveTo>
                <a:lnTo>
                  <a:pt x="4752416" y="0"/>
                </a:lnTo>
                <a:lnTo>
                  <a:pt x="475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13535584" y="6172200"/>
            <a:ext cx="4752416" cy="4114800"/>
          </a:xfrm>
          <a:custGeom>
            <a:avLst/>
            <a:gdLst/>
            <a:ahLst/>
            <a:cxnLst/>
            <a:rect l="l" t="t" r="r" b="b"/>
            <a:pathLst>
              <a:path w="4752416" h="4114800">
                <a:moveTo>
                  <a:pt x="0" y="0"/>
                </a:moveTo>
                <a:lnTo>
                  <a:pt x="4752416" y="0"/>
                </a:lnTo>
                <a:lnTo>
                  <a:pt x="475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2851416" y="3716167"/>
            <a:ext cx="8409506" cy="4309872"/>
          </a:xfrm>
          <a:custGeom>
            <a:avLst/>
            <a:gdLst/>
            <a:ahLst/>
            <a:cxnLst/>
            <a:rect l="l" t="t" r="r" b="b"/>
            <a:pathLst>
              <a:path w="8409506" h="4309872">
                <a:moveTo>
                  <a:pt x="0" y="0"/>
                </a:moveTo>
                <a:lnTo>
                  <a:pt x="8409506" y="0"/>
                </a:lnTo>
                <a:lnTo>
                  <a:pt x="8409506" y="4309871"/>
                </a:lnTo>
                <a:lnTo>
                  <a:pt x="0" y="4309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2115889" y="1309008"/>
            <a:ext cx="3795903" cy="8229600"/>
          </a:xfrm>
          <a:custGeom>
            <a:avLst/>
            <a:gdLst/>
            <a:ahLst/>
            <a:cxnLst/>
            <a:rect l="l" t="t" r="r" b="b"/>
            <a:pathLst>
              <a:path w="3795903" h="8229600">
                <a:moveTo>
                  <a:pt x="0" y="0"/>
                </a:moveTo>
                <a:lnTo>
                  <a:pt x="3795903" y="0"/>
                </a:lnTo>
                <a:lnTo>
                  <a:pt x="37959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2328693" y="1356633"/>
            <a:ext cx="9454953" cy="235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s-CL" sz="56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Nuestra Solución: Un Modelo de Gestión, no un Repositorio.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08532" y="8541483"/>
            <a:ext cx="5211265" cy="130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389" lvl="1" indent="-333195" algn="l">
              <a:lnSpc>
                <a:spcPts val="3426"/>
              </a:lnSpc>
              <a:buFont typeface="Arial"/>
              <a:buChar char="•"/>
            </a:pPr>
            <a:r>
              <a:rPr lang="es-CL" sz="3086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Estandarización</a:t>
            </a:r>
          </a:p>
          <a:p>
            <a:pPr marL="666389" lvl="1" indent="-333195" algn="l">
              <a:lnSpc>
                <a:spcPts val="3426"/>
              </a:lnSpc>
              <a:buFont typeface="Arial"/>
              <a:buChar char="•"/>
            </a:pPr>
            <a:r>
              <a:rPr lang="es-CL" sz="3086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Trazabilidad</a:t>
            </a:r>
          </a:p>
          <a:p>
            <a:pPr marL="666389" lvl="1" indent="-333195" algn="l">
              <a:lnSpc>
                <a:spcPts val="3426"/>
              </a:lnSpc>
              <a:buFont typeface="Arial"/>
              <a:buChar char="•"/>
            </a:pPr>
            <a:r>
              <a:rPr lang="es-CL" sz="3086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Visibilidad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6079718" y="6674953"/>
            <a:ext cx="1981200" cy="1790947"/>
          </a:xfrm>
          <a:custGeom>
            <a:avLst/>
            <a:gdLst/>
            <a:ahLst/>
            <a:cxnLst/>
            <a:rect l="l" t="t" r="r" b="b"/>
            <a:pathLst>
              <a:path w="3049394" h="2752078">
                <a:moveTo>
                  <a:pt x="0" y="0"/>
                </a:moveTo>
                <a:lnTo>
                  <a:pt x="3049394" y="0"/>
                </a:lnTo>
                <a:lnTo>
                  <a:pt x="3049394" y="2752078"/>
                </a:lnTo>
                <a:lnTo>
                  <a:pt x="0" y="275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6079718" y="1579537"/>
            <a:ext cx="1772827" cy="1846695"/>
          </a:xfrm>
          <a:custGeom>
            <a:avLst/>
            <a:gdLst/>
            <a:ahLst/>
            <a:cxnLst/>
            <a:rect l="l" t="t" r="r" b="b"/>
            <a:pathLst>
              <a:path w="1772827" h="1846695">
                <a:moveTo>
                  <a:pt x="0" y="0"/>
                </a:moveTo>
                <a:lnTo>
                  <a:pt x="1772827" y="0"/>
                </a:lnTo>
                <a:lnTo>
                  <a:pt x="1772827" y="1846695"/>
                </a:lnTo>
                <a:lnTo>
                  <a:pt x="0" y="184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16079718" y="3677609"/>
            <a:ext cx="1695876" cy="2119844"/>
          </a:xfrm>
          <a:custGeom>
            <a:avLst/>
            <a:gdLst/>
            <a:ahLst/>
            <a:cxnLst/>
            <a:rect l="l" t="t" r="r" b="b"/>
            <a:pathLst>
              <a:path w="1695876" h="2119844">
                <a:moveTo>
                  <a:pt x="0" y="0"/>
                </a:moveTo>
                <a:lnTo>
                  <a:pt x="1695875" y="0"/>
                </a:lnTo>
                <a:lnTo>
                  <a:pt x="1695875" y="2119845"/>
                </a:lnTo>
                <a:lnTo>
                  <a:pt x="0" y="2119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0" y="0"/>
            <a:ext cx="4159865" cy="4114800"/>
          </a:xfrm>
          <a:custGeom>
            <a:avLst/>
            <a:gdLst/>
            <a:ahLst/>
            <a:cxnLst/>
            <a:rect l="l" t="t" r="r" b="b"/>
            <a:pathLst>
              <a:path w="4159865" h="4114800">
                <a:moveTo>
                  <a:pt x="0" y="0"/>
                </a:moveTo>
                <a:lnTo>
                  <a:pt x="4159865" y="0"/>
                </a:lnTo>
                <a:lnTo>
                  <a:pt x="4159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14706600" y="7751737"/>
            <a:ext cx="4159865" cy="4114800"/>
          </a:xfrm>
          <a:custGeom>
            <a:avLst/>
            <a:gdLst/>
            <a:ahLst/>
            <a:cxnLst/>
            <a:rect l="l" t="t" r="r" b="b"/>
            <a:pathLst>
              <a:path w="4159865" h="4114800">
                <a:moveTo>
                  <a:pt x="0" y="0"/>
                </a:moveTo>
                <a:lnTo>
                  <a:pt x="4159865" y="0"/>
                </a:lnTo>
                <a:lnTo>
                  <a:pt x="4159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2400850" y="2024206"/>
            <a:ext cx="12735545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2"/>
              </a:lnSpc>
              <a:spcBef>
                <a:spcPct val="0"/>
              </a:spcBef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¿Por qué DocuFlow?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FE877D2-2BE1-4B65-A00F-F55194CC3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10162"/>
              </p:ext>
            </p:extLst>
          </p:nvPr>
        </p:nvGraphicFramePr>
        <p:xfrm>
          <a:off x="1515789" y="3251417"/>
          <a:ext cx="14336847" cy="5092072"/>
        </p:xfrm>
        <a:graphic>
          <a:graphicData uri="http://schemas.openxmlformats.org/drawingml/2006/table">
            <a:tbl>
              <a:tblPr/>
              <a:tblGrid>
                <a:gridCol w="4778949">
                  <a:extLst>
                    <a:ext uri="{9D8B030D-6E8A-4147-A177-3AD203B41FA5}">
                      <a16:colId xmlns:a16="http://schemas.microsoft.com/office/drawing/2014/main" val="2276314600"/>
                    </a:ext>
                  </a:extLst>
                </a:gridCol>
                <a:gridCol w="4778949">
                  <a:extLst>
                    <a:ext uri="{9D8B030D-6E8A-4147-A177-3AD203B41FA5}">
                      <a16:colId xmlns:a16="http://schemas.microsoft.com/office/drawing/2014/main" val="171596771"/>
                    </a:ext>
                  </a:extLst>
                </a:gridCol>
                <a:gridCol w="4778949">
                  <a:extLst>
                    <a:ext uri="{9D8B030D-6E8A-4147-A177-3AD203B41FA5}">
                      <a16:colId xmlns:a16="http://schemas.microsoft.com/office/drawing/2014/main" val="1351724149"/>
                    </a:ext>
                  </a:extLst>
                </a:gridCol>
              </a:tblGrid>
              <a:tr h="1273018"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Capacidad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Solución Genérica ("El Esqueleto")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DocuFlow (Gestión Activa)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540425"/>
                  </a:ext>
                </a:extLst>
              </a:tr>
              <a:tr h="1273018"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Estándares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❌ (Depende del usuario)</a:t>
                      </a: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✅ </a:t>
                      </a:r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Forzados</a:t>
                      </a:r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 (Mantenedor de Plantillas)</a:t>
                      </a: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557116"/>
                  </a:ext>
                </a:extLst>
              </a:tr>
              <a:tr h="1273018"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Control de Calidad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❌ (Manual, vía email)</a:t>
                      </a: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✅ </a:t>
                      </a:r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Flujo de Aprobación Formal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112904"/>
                  </a:ext>
                </a:extLst>
              </a:tr>
              <a:tr h="1273018">
                <a:tc>
                  <a:txBody>
                    <a:bodyPr/>
                    <a:lstStyle/>
                    <a:p>
                      <a:pPr rtl="0"/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Métricas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❌ (Carpetas desordenadas)</a:t>
                      </a: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CL" sz="2800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✅ </a:t>
                      </a:r>
                      <a:r>
                        <a:rPr lang="es-CL" sz="2800" b="1" noProof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Barra de Avance (0%-100%)</a:t>
                      </a:r>
                      <a:endParaRPr lang="es-CL" sz="2800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3132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3459425" y="1901372"/>
            <a:ext cx="11369149" cy="149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3"/>
              </a:lnSpc>
              <a:spcBef>
                <a:spcPct val="0"/>
              </a:spcBef>
            </a:pPr>
            <a:r>
              <a:rPr lang="es-CL" sz="53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El Corazón de DocuFlow: El Área de Gestión</a:t>
            </a:r>
          </a:p>
        </p:txBody>
      </p:sp>
      <p:sp>
        <p:nvSpPr>
          <p:cNvPr id="4" name="Freeform 4"/>
          <p:cNvSpPr/>
          <p:nvPr/>
        </p:nvSpPr>
        <p:spPr>
          <a:xfrm>
            <a:off x="14557248" y="0"/>
            <a:ext cx="3730752" cy="4114800"/>
          </a:xfrm>
          <a:custGeom>
            <a:avLst/>
            <a:gdLst/>
            <a:ahLst/>
            <a:cxnLst/>
            <a:rect l="l" t="t" r="r" b="b"/>
            <a:pathLst>
              <a:path w="3730752" h="4114800">
                <a:moveTo>
                  <a:pt x="0" y="0"/>
                </a:moveTo>
                <a:lnTo>
                  <a:pt x="3730752" y="0"/>
                </a:lnTo>
                <a:lnTo>
                  <a:pt x="3730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-10800000">
            <a:off x="-1213186" y="6268362"/>
            <a:ext cx="3730752" cy="4114800"/>
          </a:xfrm>
          <a:custGeom>
            <a:avLst/>
            <a:gdLst/>
            <a:ahLst/>
            <a:cxnLst/>
            <a:rect l="l" t="t" r="r" b="b"/>
            <a:pathLst>
              <a:path w="3730752" h="4114800">
                <a:moveTo>
                  <a:pt x="0" y="0"/>
                </a:moveTo>
                <a:lnTo>
                  <a:pt x="3730752" y="0"/>
                </a:lnTo>
                <a:lnTo>
                  <a:pt x="3730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2367276" y="405504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7498927" y="39413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2307824" y="405504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809612" y="8316237"/>
            <a:ext cx="49450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Mantenedor de Plantillas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8927" y="8316237"/>
            <a:ext cx="396507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Flujo de Aprobación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57570" y="8312724"/>
            <a:ext cx="341530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s-CL" sz="30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Barra de Avance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-1475411" y="7688186"/>
            <a:ext cx="7315200" cy="3538728"/>
          </a:xfrm>
          <a:custGeom>
            <a:avLst/>
            <a:gdLst/>
            <a:ahLst/>
            <a:cxnLst/>
            <a:rect l="l" t="t" r="r" b="b"/>
            <a:pathLst>
              <a:path w="7315200" h="3538728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5087760" y="7688186"/>
            <a:ext cx="7315200" cy="3538728"/>
          </a:xfrm>
          <a:custGeom>
            <a:avLst/>
            <a:gdLst/>
            <a:ahLst/>
            <a:cxnLst/>
            <a:rect l="l" t="t" r="r" b="b"/>
            <a:pathLst>
              <a:path w="7315200" h="3538728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12402960" y="7488936"/>
            <a:ext cx="7315200" cy="3538728"/>
          </a:xfrm>
          <a:custGeom>
            <a:avLst/>
            <a:gdLst/>
            <a:ahLst/>
            <a:cxnLst/>
            <a:rect l="l" t="t" r="r" b="b"/>
            <a:pathLst>
              <a:path w="7315200" h="3538728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1269357" y="3297568"/>
            <a:ext cx="2197336" cy="2216733"/>
          </a:xfrm>
          <a:custGeom>
            <a:avLst/>
            <a:gdLst/>
            <a:ahLst/>
            <a:cxnLst/>
            <a:rect l="l" t="t" r="r" b="b"/>
            <a:pathLst>
              <a:path w="2197336" h="2216733">
                <a:moveTo>
                  <a:pt x="0" y="0"/>
                </a:moveTo>
                <a:lnTo>
                  <a:pt x="2197337" y="0"/>
                </a:lnTo>
                <a:lnTo>
                  <a:pt x="2197337" y="2216732"/>
                </a:lnTo>
                <a:lnTo>
                  <a:pt x="0" y="2216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1141969" y="6047700"/>
            <a:ext cx="2452114" cy="2452114"/>
          </a:xfrm>
          <a:custGeom>
            <a:avLst/>
            <a:gdLst/>
            <a:ahLst/>
            <a:cxnLst/>
            <a:rect l="l" t="t" r="r" b="b"/>
            <a:pathLst>
              <a:path w="2452114" h="2452114">
                <a:moveTo>
                  <a:pt x="0" y="0"/>
                </a:moveTo>
                <a:lnTo>
                  <a:pt x="2452113" y="0"/>
                </a:lnTo>
                <a:lnTo>
                  <a:pt x="2452113" y="2452114"/>
                </a:lnTo>
                <a:lnTo>
                  <a:pt x="0" y="2452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9594188" y="3043502"/>
            <a:ext cx="2270971" cy="2610312"/>
          </a:xfrm>
          <a:custGeom>
            <a:avLst/>
            <a:gdLst/>
            <a:ahLst/>
            <a:cxnLst/>
            <a:rect l="l" t="t" r="r" b="b"/>
            <a:pathLst>
              <a:path w="2270971" h="2610312">
                <a:moveTo>
                  <a:pt x="0" y="0"/>
                </a:moveTo>
                <a:lnTo>
                  <a:pt x="2270972" y="0"/>
                </a:lnTo>
                <a:lnTo>
                  <a:pt x="2270972" y="2610311"/>
                </a:lnTo>
                <a:lnTo>
                  <a:pt x="0" y="26103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Freeform 9"/>
          <p:cNvSpPr/>
          <p:nvPr/>
        </p:nvSpPr>
        <p:spPr>
          <a:xfrm>
            <a:off x="9398545" y="6169323"/>
            <a:ext cx="2662258" cy="2662258"/>
          </a:xfrm>
          <a:custGeom>
            <a:avLst/>
            <a:gdLst/>
            <a:ahLst/>
            <a:cxnLst/>
            <a:rect l="l" t="t" r="r" b="b"/>
            <a:pathLst>
              <a:path w="2662258" h="2662258">
                <a:moveTo>
                  <a:pt x="0" y="0"/>
                </a:moveTo>
                <a:lnTo>
                  <a:pt x="2662258" y="0"/>
                </a:lnTo>
                <a:lnTo>
                  <a:pt x="2662258" y="2662258"/>
                </a:lnTo>
                <a:lnTo>
                  <a:pt x="0" y="2662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1230847" y="2397326"/>
            <a:ext cx="11369149" cy="45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52"/>
              </a:lnSpc>
              <a:spcBef>
                <a:spcPct val="0"/>
              </a:spcBef>
            </a:pPr>
            <a:r>
              <a:rPr lang="es-CL" sz="3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</a:t>
            </a:r>
            <a:r>
              <a:rPr lang="es-CL" sz="3200" b="1" u="none" strike="noStrike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acionado con el Perfil de Egreso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57275"/>
            <a:ext cx="10561034" cy="112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6"/>
              </a:lnSpc>
              <a:spcBef>
                <a:spcPct val="0"/>
              </a:spcBef>
            </a:pPr>
            <a:r>
              <a:rPr lang="es-CL" sz="397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Una Solución Construida con Estándares de Ingeniería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9466" y="3971594"/>
            <a:ext cx="5019733" cy="434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s-CL" sz="3000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s-CL" sz="30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rquitectura Sistémica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17978" y="7253846"/>
            <a:ext cx="3581474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s-CL" sz="3000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Modelos d</a:t>
            </a:r>
            <a:r>
              <a:rPr lang="es-CL" sz="30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 Datos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89735" y="4198289"/>
            <a:ext cx="4784300" cy="434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s-CL" sz="3000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Segu</a:t>
            </a:r>
            <a:r>
              <a:rPr lang="es-CL" sz="30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ridad Integrada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50162" y="7066112"/>
            <a:ext cx="4836637" cy="434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s-CL" sz="3000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</a:t>
            </a:r>
            <a:r>
              <a:rPr lang="es-CL" sz="30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esarrollo Sistemático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-403862" y="-2881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-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2757594" y="4476905"/>
            <a:ext cx="7883216" cy="94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92"/>
              </a:lnSpc>
              <a:spcBef>
                <a:spcPct val="0"/>
              </a:spcBef>
            </a:pPr>
            <a:r>
              <a:rPr lang="es-CL" sz="6570" b="1" u="none" strike="noStrik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Plan de Trabajo</a:t>
            </a:r>
          </a:p>
        </p:txBody>
      </p:sp>
      <p:sp>
        <p:nvSpPr>
          <p:cNvPr id="9" name="Freeform 9"/>
          <p:cNvSpPr/>
          <p:nvPr/>
        </p:nvSpPr>
        <p:spPr>
          <a:xfrm>
            <a:off x="8361479" y="500503"/>
            <a:ext cx="9451830" cy="9386344"/>
          </a:xfrm>
          <a:custGeom>
            <a:avLst/>
            <a:gdLst/>
            <a:ahLst/>
            <a:cxnLst/>
            <a:rect l="l" t="t" r="r" b="b"/>
            <a:pathLst>
              <a:path w="9451830" h="9386344">
                <a:moveTo>
                  <a:pt x="0" y="0"/>
                </a:moveTo>
                <a:lnTo>
                  <a:pt x="9451831" y="0"/>
                </a:lnTo>
                <a:lnTo>
                  <a:pt x="9451831" y="9386344"/>
                </a:lnTo>
                <a:lnTo>
                  <a:pt x="0" y="9386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Freeform 10"/>
          <p:cNvSpPr/>
          <p:nvPr/>
        </p:nvSpPr>
        <p:spPr>
          <a:xfrm>
            <a:off x="3396750" y="5193675"/>
            <a:ext cx="5701956" cy="1971884"/>
          </a:xfrm>
          <a:custGeom>
            <a:avLst/>
            <a:gdLst/>
            <a:ahLst/>
            <a:cxnLst/>
            <a:rect l="l" t="t" r="r" b="b"/>
            <a:pathLst>
              <a:path w="5701956" h="1971884">
                <a:moveTo>
                  <a:pt x="0" y="0"/>
                </a:moveTo>
                <a:lnTo>
                  <a:pt x="5701956" y="0"/>
                </a:lnTo>
                <a:lnTo>
                  <a:pt x="5701956" y="1971884"/>
                </a:lnTo>
                <a:lnTo>
                  <a:pt x="0" y="19718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2717" b="-86445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11093421" y="734202"/>
            <a:ext cx="4272731" cy="75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1"/>
              </a:lnSpc>
              <a:spcBef>
                <a:spcPct val="0"/>
              </a:spcBef>
            </a:pPr>
            <a:r>
              <a:rPr lang="es-CL" sz="1436" b="1" noProof="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Kickoff</a:t>
            </a:r>
            <a:r>
              <a:rPr lang="es-CL" sz="1436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s-CL" sz="1436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Definición de equipos, compromisos iniciales, revisión de alcance y fijación de reuniones de seguimientos.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57322" y="2203207"/>
            <a:ext cx="3265995" cy="52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  <a:spcBef>
                <a:spcPct val="0"/>
              </a:spcBef>
            </a:pPr>
            <a:r>
              <a:rPr lang="es-CL" sz="1534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Planificación: </a:t>
            </a:r>
            <a:r>
              <a:rPr lang="es-CL" sz="1534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Construcción de la especificación y Gantt.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68331" y="3614914"/>
            <a:ext cx="4261093" cy="48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Aprobación: 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Cliente valida documentación y se da inicio formal del desarrollo.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55768" y="4993354"/>
            <a:ext cx="4020767" cy="48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Desarrollo + QA interno: 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Construcción de la solución y pruebas internas.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05065" y="6293930"/>
            <a:ext cx="3787624" cy="48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Entrega al cliente: 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Publicación en ambiente de pruebas y entrega del manual de uso.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20127" y="7672775"/>
            <a:ext cx="3475355" cy="48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Validación cliente: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Pruebas, feedback y corrección de errores.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76080" y="2243500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37611" y="2836421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75826" y="3816228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9026" y="4923914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75826" y="6070022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37611" y="7055509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6080" y="7678756"/>
            <a:ext cx="203200" cy="48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82226" y="9086699"/>
            <a:ext cx="3475355" cy="48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  <a:spcBef>
                <a:spcPct val="0"/>
              </a:spcBef>
            </a:pPr>
            <a:r>
              <a:rPr lang="es-CL" sz="1437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Cierre: </a:t>
            </a:r>
            <a:r>
              <a:rPr lang="es-CL" sz="1437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Confirmación final y cierre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 rot="-10800000">
            <a:off x="13860767" y="6481307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-10800000">
            <a:off x="15133617" y="4137261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2297566" y="2022711"/>
            <a:ext cx="11563201" cy="741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Implementación (Spot)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Inversión Inicial / Pago Único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$3.000.000 CLP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Despliegue Infraestructura: Configuración Servidores &amp; Seguridad.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Parametrización: Carga de usuarios, roles y flujos.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Gestión Documental: Digitalización de plantillas iniciales.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</a:t>
            </a:r>
            <a:r>
              <a:rPr lang="es-CL" sz="2798" noProof="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Onboarding</a:t>
            </a: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Capacitación a administradores.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endParaRPr lang="es-CL" sz="2798" noProof="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b="1" noProof="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Suscripción (Recurrente)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Operación Continua / Mensual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$700.000 CLP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Licencia SaaS: Acceso total a la plataforma.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Soporte Técnico: Atención a incidencias y dudas.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Costos Cloud: Cobertura de servidores y respaldos.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s-CL" sz="2798" noProof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Mejora Continua: Actualizaciones y parches de seguridad.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3600" y="1104900"/>
            <a:ext cx="10163436" cy="765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5938"/>
              </a:lnSpc>
              <a:spcBef>
                <a:spcPct val="0"/>
              </a:spcBef>
            </a:pPr>
            <a:r>
              <a:rPr lang="es-CL" sz="5349" b="1" u="none" strike="noStrik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Propuesta Comercial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608</Words>
  <Application>Microsoft Office PowerPoint</Application>
  <PresentationFormat>Personalizado</PresentationFormat>
  <Paragraphs>102</Paragraphs>
  <Slides>23</Slides>
  <Notes>12</Notes>
  <HiddenSlides>0</HiddenSlides>
  <MMClips>3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Google Sans Text</vt:lpstr>
      <vt:lpstr>Open Sans Bold</vt:lpstr>
      <vt:lpstr>Calibri</vt:lpstr>
      <vt:lpstr>Arial</vt:lpstr>
      <vt:lpstr>Aptos</vt:lpstr>
      <vt:lpstr>Open Sans</vt:lpstr>
      <vt:lpstr>League Spartan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DOCUFLOW</dc:title>
  <dc:creator>Dario</dc:creator>
  <cp:lastModifiedBy>Gary Hernandez</cp:lastModifiedBy>
  <cp:revision>8</cp:revision>
  <dcterms:created xsi:type="dcterms:W3CDTF">2006-08-16T00:00:00Z</dcterms:created>
  <dcterms:modified xsi:type="dcterms:W3CDTF">2025-12-03T16:49:22Z</dcterms:modified>
  <dc:identifier>DAGzqbNtiyI</dc:identifier>
</cp:coreProperties>
</file>